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18"/>
  </p:notesMasterIdLst>
  <p:sldIdLst>
    <p:sldId id="326" r:id="rId2"/>
    <p:sldId id="328" r:id="rId3"/>
    <p:sldId id="329" r:id="rId4"/>
    <p:sldId id="330" r:id="rId5"/>
    <p:sldId id="336" r:id="rId6"/>
    <p:sldId id="350" r:id="rId7"/>
    <p:sldId id="337" r:id="rId8"/>
    <p:sldId id="338" r:id="rId9"/>
    <p:sldId id="343" r:id="rId10"/>
    <p:sldId id="342" r:id="rId11"/>
    <p:sldId id="340" r:id="rId12"/>
    <p:sldId id="341" r:id="rId13"/>
    <p:sldId id="351" r:id="rId14"/>
    <p:sldId id="352" r:id="rId15"/>
    <p:sldId id="347" r:id="rId16"/>
    <p:sldId id="34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9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E2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0CFE912-9EA4-4E53-8A46-5E6DD188A28D}" styleName="Table_1">
    <a:wholeTbl>
      <a:tcTxStyle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7E7"/>
          </a:solidFill>
        </a:fill>
      </a:tcStyle>
    </a:band1V>
    <a:band2V>
      <a:tcStyle>
        <a:tcBdr/>
      </a:tcStyle>
    </a:band2V>
    <a:la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>
        <p:guide orient="horz" pos="219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35F7FA-1D5F-4B60-8689-4C8381B1CEDC}" type="doc">
      <dgm:prSet loTypeId="urn:microsoft.com/office/officeart/2005/8/layout/vList2#2" loCatId="list" qsTypeId="urn:microsoft.com/office/officeart/2005/8/quickstyle/simple5#1" qsCatId="simple" csTypeId="urn:microsoft.com/office/officeart/2005/8/colors/colorful2#1" csCatId="accent1" phldr="1"/>
      <dgm:spPr/>
      <dgm:t>
        <a:bodyPr/>
        <a:lstStyle/>
        <a:p>
          <a:endParaRPr lang="en-US"/>
        </a:p>
      </dgm:t>
    </dgm:pt>
    <dgm:pt modelId="{EA9490CF-B859-4141-837A-1D4A6746AA49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 Allow user to add incoming and outgoing payments using a double entry system.</a:t>
          </a:r>
          <a:endParaRPr sz="6500" b="1" dirty="0"/>
        </a:p>
      </dgm:t>
    </dgm:pt>
    <dgm:pt modelId="{20E57596-7E32-460F-85A2-AA181D20A67B}" type="sibTrans" cxnId="{D77AD1DB-C093-4DC2-A462-CBDB8F86FB12}">
      <dgm:prSet/>
      <dgm:spPr/>
      <dgm:t>
        <a:bodyPr/>
        <a:lstStyle/>
        <a:p>
          <a:endParaRPr lang="en-US"/>
        </a:p>
      </dgm:t>
    </dgm:pt>
    <dgm:pt modelId="{182DCE9F-4626-4193-B2B4-0CCF25747DA8}" type="parTrans" cxnId="{D77AD1DB-C093-4DC2-A462-CBDB8F86FB12}">
      <dgm:prSet/>
      <dgm:spPr/>
      <dgm:t>
        <a:bodyPr/>
        <a:lstStyle/>
        <a:p>
          <a:endParaRPr lang="en-US"/>
        </a:p>
      </dgm:t>
    </dgm:pt>
    <dgm:pt modelId="{694CA7C6-15F6-4B47-8E24-FE5C56E26217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Automate generation of Counter Entries for ledger entries</a:t>
          </a:r>
          <a:endParaRPr sz="6500" b="1" dirty="0"/>
        </a:p>
      </dgm:t>
    </dgm:pt>
    <dgm:pt modelId="{2479F4EA-2543-4E1B-9F8F-C548098DF679}" type="sibTrans" cxnId="{BA2FF68F-2712-4DA0-8228-69AF529A2BFF}">
      <dgm:prSet/>
      <dgm:spPr/>
      <dgm:t>
        <a:bodyPr/>
        <a:lstStyle/>
        <a:p>
          <a:endParaRPr lang="en-US"/>
        </a:p>
      </dgm:t>
    </dgm:pt>
    <dgm:pt modelId="{DD6AD0C1-F31D-45FC-B3EE-30CC8DA6BB12}" type="parTrans" cxnId="{BA2FF68F-2712-4DA0-8228-69AF529A2BFF}">
      <dgm:prSet/>
      <dgm:spPr/>
      <dgm:t>
        <a:bodyPr/>
        <a:lstStyle/>
        <a:p>
          <a:endParaRPr lang="en-US"/>
        </a:p>
      </dgm:t>
    </dgm:pt>
    <dgm:pt modelId="{4B1634FF-5F24-491B-87ED-A5E8A8052A5F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Display output as tables with options of filtering and sorting</a:t>
          </a:r>
        </a:p>
      </dgm:t>
    </dgm:pt>
    <dgm:pt modelId="{06289052-E2F5-4010-B31D-8AA5552692B2}" type="sibTrans" cxnId="{4AB738E6-4BE4-4938-8D27-8B07A7117BE3}">
      <dgm:prSet/>
      <dgm:spPr/>
      <dgm:t>
        <a:bodyPr/>
        <a:lstStyle/>
        <a:p>
          <a:endParaRPr lang="en-US"/>
        </a:p>
      </dgm:t>
    </dgm:pt>
    <dgm:pt modelId="{85FDC1B5-AD9D-45ED-924E-F925F5DB24E7}" type="parTrans" cxnId="{4AB738E6-4BE4-4938-8D27-8B07A7117BE3}">
      <dgm:prSet/>
      <dgm:spPr/>
      <dgm:t>
        <a:bodyPr/>
        <a:lstStyle/>
        <a:p>
          <a:endParaRPr lang="en-US"/>
        </a:p>
      </dgm:t>
    </dgm:pt>
    <dgm:pt modelId="{E37BEF18-AC90-46AB-9925-820FDC8F6B59}">
      <dgm:prSet phldrT="[Text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Autonomous generation of balance sheet for monthly transactions</a:t>
          </a:r>
        </a:p>
      </dgm:t>
    </dgm:pt>
    <dgm:pt modelId="{9119A676-0FE7-4B21-B614-50860C7E3799}" type="sibTrans" cxnId="{C5066F3E-4055-451C-92B3-20582EF539A9}">
      <dgm:prSet/>
      <dgm:spPr/>
      <dgm:t>
        <a:bodyPr/>
        <a:lstStyle/>
        <a:p>
          <a:endParaRPr lang="en-US"/>
        </a:p>
      </dgm:t>
    </dgm:pt>
    <dgm:pt modelId="{4A38B14A-3BD1-4CF2-9CB1-FD7909D605DC}" type="parTrans" cxnId="{C5066F3E-4055-451C-92B3-20582EF539A9}">
      <dgm:prSet/>
      <dgm:spPr/>
      <dgm:t>
        <a:bodyPr/>
        <a:lstStyle/>
        <a:p>
          <a:endParaRPr lang="en-US"/>
        </a:p>
      </dgm:t>
    </dgm:pt>
    <dgm:pt modelId="{7EBC2B5E-0208-4570-99BE-61F14D8CFDE7}" type="pres">
      <dgm:prSet presAssocID="{4935F7FA-1D5F-4B60-8689-4C8381B1CEDC}" presName="linear" presStyleCnt="0">
        <dgm:presLayoutVars>
          <dgm:animLvl val="lvl"/>
          <dgm:resizeHandles val="exact"/>
        </dgm:presLayoutVars>
      </dgm:prSet>
      <dgm:spPr/>
    </dgm:pt>
    <dgm:pt modelId="{3E62794C-1607-4733-ADCA-906674A22343}" type="pres">
      <dgm:prSet presAssocID="{EA9490CF-B859-4141-837A-1D4A6746AA49}" presName="parentText" presStyleLbl="node1" presStyleIdx="0" presStyleCnt="4" custLinFactY="-5030" custLinFactNeighborY="-100000">
        <dgm:presLayoutVars>
          <dgm:chMax val="0"/>
          <dgm:bulletEnabled val="1"/>
        </dgm:presLayoutVars>
      </dgm:prSet>
      <dgm:spPr/>
    </dgm:pt>
    <dgm:pt modelId="{1140E862-8189-4EFB-AFF6-7DD726A6C17F}" type="pres">
      <dgm:prSet presAssocID="{20E57596-7E32-460F-85A2-AA181D20A67B}" presName="spacer" presStyleCnt="0"/>
      <dgm:spPr/>
    </dgm:pt>
    <dgm:pt modelId="{16F3467F-589A-42D1-9134-3E95797766A2}" type="pres">
      <dgm:prSet presAssocID="{694CA7C6-15F6-4B47-8E24-FE5C56E26217}" presName="parentText" presStyleLbl="node1" presStyleIdx="1" presStyleCnt="4" custLinFactNeighborY="-98689">
        <dgm:presLayoutVars>
          <dgm:chMax val="0"/>
          <dgm:bulletEnabled val="1"/>
        </dgm:presLayoutVars>
      </dgm:prSet>
      <dgm:spPr/>
    </dgm:pt>
    <dgm:pt modelId="{302FC5BB-5990-4577-BB25-6D08F51C85FD}" type="pres">
      <dgm:prSet presAssocID="{2479F4EA-2543-4E1B-9F8F-C548098DF679}" presName="spacer" presStyleCnt="0"/>
      <dgm:spPr/>
    </dgm:pt>
    <dgm:pt modelId="{629A1DC3-ABFB-4A0D-8C20-6BE2667D090A}" type="pres">
      <dgm:prSet presAssocID="{4B1634FF-5F24-491B-87ED-A5E8A8052A5F}" presName="parentText" presStyleLbl="node1" presStyleIdx="2" presStyleCnt="4" custLinFactY="76854" custLinFactNeighborY="100000">
        <dgm:presLayoutVars>
          <dgm:chMax val="0"/>
          <dgm:bulletEnabled val="1"/>
        </dgm:presLayoutVars>
      </dgm:prSet>
      <dgm:spPr/>
    </dgm:pt>
    <dgm:pt modelId="{B4D9718D-C75E-4266-9F14-E57E59709488}" type="pres">
      <dgm:prSet presAssocID="{06289052-E2F5-4010-B31D-8AA5552692B2}" presName="spacer" presStyleCnt="0"/>
      <dgm:spPr/>
    </dgm:pt>
    <dgm:pt modelId="{ECB2EC2E-1382-4E28-BC9F-3832CE8DCC5D}" type="pres">
      <dgm:prSet presAssocID="{E37BEF18-AC90-46AB-9925-820FDC8F6B59}" presName="parentText" presStyleLbl="node1" presStyleIdx="3" presStyleCnt="4" custLinFactY="-102837" custLinFactNeighborY="-200000">
        <dgm:presLayoutVars>
          <dgm:chMax val="0"/>
          <dgm:bulletEnabled val="1"/>
        </dgm:presLayoutVars>
      </dgm:prSet>
      <dgm:spPr/>
    </dgm:pt>
  </dgm:ptLst>
  <dgm:cxnLst>
    <dgm:cxn modelId="{BDE3172C-AF1F-4172-BE60-0B4AEB7C16B6}" type="presOf" srcId="{4935F7FA-1D5F-4B60-8689-4C8381B1CEDC}" destId="{7EBC2B5E-0208-4570-99BE-61F14D8CFDE7}" srcOrd="0" destOrd="0" presId="urn:microsoft.com/office/officeart/2005/8/layout/vList2#2"/>
    <dgm:cxn modelId="{C5066F3E-4055-451C-92B3-20582EF539A9}" srcId="{4935F7FA-1D5F-4B60-8689-4C8381B1CEDC}" destId="{E37BEF18-AC90-46AB-9925-820FDC8F6B59}" srcOrd="3" destOrd="0" parTransId="{4A38B14A-3BD1-4CF2-9CB1-FD7909D605DC}" sibTransId="{9119A676-0FE7-4B21-B614-50860C7E3799}"/>
    <dgm:cxn modelId="{BA2FF68F-2712-4DA0-8228-69AF529A2BFF}" srcId="{4935F7FA-1D5F-4B60-8689-4C8381B1CEDC}" destId="{694CA7C6-15F6-4B47-8E24-FE5C56E26217}" srcOrd="1" destOrd="0" parTransId="{DD6AD0C1-F31D-45FC-B3EE-30CC8DA6BB12}" sibTransId="{2479F4EA-2543-4E1B-9F8F-C548098DF679}"/>
    <dgm:cxn modelId="{78772FC7-3AD2-40BC-AB84-2CA7EA4714E7}" type="presOf" srcId="{694CA7C6-15F6-4B47-8E24-FE5C56E26217}" destId="{16F3467F-589A-42D1-9134-3E95797766A2}" srcOrd="0" destOrd="0" presId="urn:microsoft.com/office/officeart/2005/8/layout/vList2#2"/>
    <dgm:cxn modelId="{53B7B1D8-DB35-4381-B60D-FDA3D97388A3}" type="presOf" srcId="{E37BEF18-AC90-46AB-9925-820FDC8F6B59}" destId="{ECB2EC2E-1382-4E28-BC9F-3832CE8DCC5D}" srcOrd="0" destOrd="0" presId="urn:microsoft.com/office/officeart/2005/8/layout/vList2#2"/>
    <dgm:cxn modelId="{D77AD1DB-C093-4DC2-A462-CBDB8F86FB12}" srcId="{4935F7FA-1D5F-4B60-8689-4C8381B1CEDC}" destId="{EA9490CF-B859-4141-837A-1D4A6746AA49}" srcOrd="0" destOrd="0" parTransId="{182DCE9F-4626-4193-B2B4-0CCF25747DA8}" sibTransId="{20E57596-7E32-460F-85A2-AA181D20A67B}"/>
    <dgm:cxn modelId="{624D10DD-0756-410B-9F13-861575A60F9F}" type="presOf" srcId="{EA9490CF-B859-4141-837A-1D4A6746AA49}" destId="{3E62794C-1607-4733-ADCA-906674A22343}" srcOrd="0" destOrd="0" presId="urn:microsoft.com/office/officeart/2005/8/layout/vList2#2"/>
    <dgm:cxn modelId="{4AB738E6-4BE4-4938-8D27-8B07A7117BE3}" srcId="{4935F7FA-1D5F-4B60-8689-4C8381B1CEDC}" destId="{4B1634FF-5F24-491B-87ED-A5E8A8052A5F}" srcOrd="2" destOrd="0" parTransId="{85FDC1B5-AD9D-45ED-924E-F925F5DB24E7}" sibTransId="{06289052-E2F5-4010-B31D-8AA5552692B2}"/>
    <dgm:cxn modelId="{06A92DF1-006E-4983-8DB3-89536FFB2806}" type="presOf" srcId="{4B1634FF-5F24-491B-87ED-A5E8A8052A5F}" destId="{629A1DC3-ABFB-4A0D-8C20-6BE2667D090A}" srcOrd="0" destOrd="0" presId="urn:microsoft.com/office/officeart/2005/8/layout/vList2#2"/>
    <dgm:cxn modelId="{056CF8D7-FE79-488C-BF3E-A2B13ED8F0F4}" type="presParOf" srcId="{7EBC2B5E-0208-4570-99BE-61F14D8CFDE7}" destId="{3E62794C-1607-4733-ADCA-906674A22343}" srcOrd="0" destOrd="0" presId="urn:microsoft.com/office/officeart/2005/8/layout/vList2#2"/>
    <dgm:cxn modelId="{72E18CBB-1CD9-446C-A67E-5CFC1F6289B1}" type="presParOf" srcId="{7EBC2B5E-0208-4570-99BE-61F14D8CFDE7}" destId="{1140E862-8189-4EFB-AFF6-7DD726A6C17F}" srcOrd="1" destOrd="0" presId="urn:microsoft.com/office/officeart/2005/8/layout/vList2#2"/>
    <dgm:cxn modelId="{C2247EE5-BB2A-4FBC-A094-11AAFCB10E58}" type="presParOf" srcId="{7EBC2B5E-0208-4570-99BE-61F14D8CFDE7}" destId="{16F3467F-589A-42D1-9134-3E95797766A2}" srcOrd="2" destOrd="0" presId="urn:microsoft.com/office/officeart/2005/8/layout/vList2#2"/>
    <dgm:cxn modelId="{059D0670-720B-4BD5-ADAE-EC3BC44D442B}" type="presParOf" srcId="{7EBC2B5E-0208-4570-99BE-61F14D8CFDE7}" destId="{302FC5BB-5990-4577-BB25-6D08F51C85FD}" srcOrd="3" destOrd="0" presId="urn:microsoft.com/office/officeart/2005/8/layout/vList2#2"/>
    <dgm:cxn modelId="{8CC945C4-08CC-4FF1-A3F9-2111F3131DFA}" type="presParOf" srcId="{7EBC2B5E-0208-4570-99BE-61F14D8CFDE7}" destId="{629A1DC3-ABFB-4A0D-8C20-6BE2667D090A}" srcOrd="4" destOrd="0" presId="urn:microsoft.com/office/officeart/2005/8/layout/vList2#2"/>
    <dgm:cxn modelId="{340144B5-BFDC-4827-BCB8-559B9367B367}" type="presParOf" srcId="{7EBC2B5E-0208-4570-99BE-61F14D8CFDE7}" destId="{B4D9718D-C75E-4266-9F14-E57E59709488}" srcOrd="5" destOrd="0" presId="urn:microsoft.com/office/officeart/2005/8/layout/vList2#2"/>
    <dgm:cxn modelId="{026AA355-83C1-4E2F-BAE0-F43318E60904}" type="presParOf" srcId="{7EBC2B5E-0208-4570-99BE-61F14D8CFDE7}" destId="{ECB2EC2E-1382-4E28-BC9F-3832CE8DCC5D}" srcOrd="6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62794C-1607-4733-ADCA-906674A22343}">
      <dsp:nvSpPr>
        <dsp:cNvPr id="0" name=""/>
        <dsp:cNvSpPr/>
      </dsp:nvSpPr>
      <dsp:spPr bwMode="white">
        <a:xfrm>
          <a:off x="0" y="0"/>
          <a:ext cx="11755120" cy="12168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 Allow user to add incoming and outgoing payments using a double entry system.</a:t>
          </a:r>
          <a:endParaRPr sz="6500" b="1" kern="1200" dirty="0"/>
        </a:p>
      </dsp:txBody>
      <dsp:txXfrm>
        <a:off x="59399" y="59399"/>
        <a:ext cx="11636322" cy="1098002"/>
      </dsp:txXfrm>
    </dsp:sp>
    <dsp:sp modelId="{16F3467F-589A-42D1-9134-3E95797766A2}">
      <dsp:nvSpPr>
        <dsp:cNvPr id="0" name=""/>
        <dsp:cNvSpPr/>
      </dsp:nvSpPr>
      <dsp:spPr bwMode="white">
        <a:xfrm>
          <a:off x="0" y="1351151"/>
          <a:ext cx="11755120" cy="1216800"/>
        </a:xfrm>
        <a:prstGeom prst="roundRect">
          <a:avLst/>
        </a:prstGeom>
        <a:gradFill rotWithShape="0">
          <a:gsLst>
            <a:gs pos="0">
              <a:schemeClr val="accent2">
                <a:hueOff val="-485121"/>
                <a:satOff val="-27976"/>
                <a:lumOff val="28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485121"/>
                <a:satOff val="-27976"/>
                <a:lumOff val="28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485121"/>
                <a:satOff val="-27976"/>
                <a:lumOff val="28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Automate generation of Counter Entries for ledger entries</a:t>
          </a:r>
          <a:endParaRPr sz="6500" b="1" kern="1200" dirty="0"/>
        </a:p>
      </dsp:txBody>
      <dsp:txXfrm>
        <a:off x="59399" y="1410550"/>
        <a:ext cx="11636322" cy="1098002"/>
      </dsp:txXfrm>
    </dsp:sp>
    <dsp:sp modelId="{629A1DC3-ABFB-4A0D-8C20-6BE2667D090A}">
      <dsp:nvSpPr>
        <dsp:cNvPr id="0" name=""/>
        <dsp:cNvSpPr/>
      </dsp:nvSpPr>
      <dsp:spPr bwMode="white">
        <a:xfrm>
          <a:off x="0" y="4062256"/>
          <a:ext cx="11755120" cy="1216800"/>
        </a:xfrm>
        <a:prstGeom prst="roundRect">
          <a:avLst/>
        </a:prstGeom>
        <a:gradFill rotWithShape="0">
          <a:gsLst>
            <a:gs pos="0">
              <a:schemeClr val="accent2">
                <a:hueOff val="-970242"/>
                <a:satOff val="-55952"/>
                <a:lumOff val="575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970242"/>
                <a:satOff val="-55952"/>
                <a:lumOff val="575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970242"/>
                <a:satOff val="-55952"/>
                <a:lumOff val="575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Display output as tables with options of filtering and sorting</a:t>
          </a:r>
        </a:p>
      </dsp:txBody>
      <dsp:txXfrm>
        <a:off x="59399" y="4121655"/>
        <a:ext cx="11636322" cy="1098002"/>
      </dsp:txXfrm>
    </dsp:sp>
    <dsp:sp modelId="{ECB2EC2E-1382-4E28-BC9F-3832CE8DCC5D}">
      <dsp:nvSpPr>
        <dsp:cNvPr id="0" name=""/>
        <dsp:cNvSpPr/>
      </dsp:nvSpPr>
      <dsp:spPr bwMode="white">
        <a:xfrm>
          <a:off x="0" y="2718176"/>
          <a:ext cx="11755120" cy="1216800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rPr>
            <a:t>Autonomous generation of balance sheet for monthly transactions</a:t>
          </a:r>
        </a:p>
      </dsp:txBody>
      <dsp:txXfrm>
        <a:off x="59399" y="2777575"/>
        <a:ext cx="11636322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53B96B-6EE9-4B75-A425-DE8D4E4A294A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/>
          <p:nvPr/>
        </p:nvGrpSpPr>
        <p:grpSpPr bwMode="auto">
          <a:xfrm>
            <a:off x="171451" y="133350"/>
            <a:ext cx="11865940" cy="6553200"/>
            <a:chOff x="705" y="500"/>
            <a:chExt cx="10551" cy="15751"/>
          </a:xfrm>
        </p:grpSpPr>
        <p:grpSp>
          <p:nvGrpSpPr>
            <p:cNvPr id="4" name="Group 6"/>
            <p:cNvGrpSpPr/>
            <p:nvPr/>
          </p:nvGrpSpPr>
          <p:grpSpPr bwMode="auto">
            <a:xfrm>
              <a:off x="705" y="500"/>
              <a:ext cx="10551" cy="15751"/>
              <a:chOff x="705" y="500"/>
              <a:chExt cx="10551" cy="1575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>
                <a:off x="705" y="500"/>
                <a:ext cx="10551" cy="15751"/>
              </a:xfrm>
              <a:prstGeom prst="rect">
                <a:avLst/>
              </a:prstGeom>
              <a:solidFill>
                <a:srgbClr val="FFFFFF"/>
              </a:solidFill>
              <a:ln w="381000">
                <a:solidFill>
                  <a:srgbClr val="002060"/>
                </a:solidFill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705" y="500"/>
                <a:ext cx="10551" cy="15751"/>
              </a:xfrm>
              <a:prstGeom prst="rect">
                <a:avLst/>
              </a:prstGeom>
              <a:noFill/>
              <a:ln w="165100">
                <a:solidFill>
                  <a:srgbClr val="FFFF00"/>
                </a:solidFill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705" y="500"/>
              <a:ext cx="10551" cy="15751"/>
            </a:xfrm>
            <a:prstGeom prst="rect">
              <a:avLst/>
            </a:prstGeom>
            <a:noFill/>
            <a:ln w="63500">
              <a:solidFill>
                <a:srgbClr val="FF0000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IN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914400" y="4857453"/>
            <a:ext cx="42672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DIRECTING STAFF</a:t>
            </a:r>
          </a:p>
          <a:p>
            <a:r>
              <a:rPr lang="en-IN" sz="1600" b="1" dirty="0">
                <a:latin typeface="Arial" panose="020B0604020202020204" pitchFamily="34" charset="0"/>
                <a:cs typeface="Arial" panose="020B0604020202020204" pitchFamily="34" charset="0"/>
              </a:rPr>
              <a:t>LT COL ANKIT GUPTA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28049" y="4857452"/>
            <a:ext cx="4368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SYNDICATE:</a:t>
            </a:r>
          </a:p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MEHUL ASHRA</a:t>
            </a:r>
            <a:endParaRPr lang="en-US" alt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1791" y="2615894"/>
            <a:ext cx="11785600" cy="275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N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ELECTRONICS</a:t>
            </a:r>
          </a:p>
          <a:p>
            <a:pPr algn="ctr">
              <a:lnSpc>
                <a:spcPct val="150000"/>
              </a:lnSpc>
            </a:pPr>
            <a:r>
              <a:rPr lang="en-IN" b="1" u="sng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RC DEPT</a:t>
            </a:r>
          </a:p>
          <a:p>
            <a:pPr algn="ctr">
              <a:lnSpc>
                <a:spcPct val="150000"/>
              </a:lnSpc>
            </a:pPr>
            <a:endParaRPr lang="en-US" sz="1800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DESIGN AN ACCOUNTS MANAGEMENT SOFTWARE</a:t>
            </a:r>
          </a:p>
          <a:p>
            <a:pPr algn="ctr">
              <a:lnSpc>
                <a:spcPct val="150000"/>
              </a:lnSpc>
            </a:pPr>
            <a:r>
              <a:rPr lang="en-US" sz="1800" b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EME JOURNAL FUND</a:t>
            </a:r>
            <a:endParaRPr lang="en-IN" altLang="en-US" sz="1800" b="1" u="sng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IN" sz="1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DESIGN AND SIMULAT</a:t>
            </a:r>
            <a:r>
              <a:rPr lang="en-US" altLang="en-IN" sz="1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DAR</a:t>
            </a:r>
            <a:r>
              <a:rPr lang="en-IN" altLang="en-US" sz="1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spcBef>
                <a:spcPct val="0"/>
              </a:spcBef>
              <a:defRPr/>
            </a:pPr>
            <a:r>
              <a:rPr lang="en-IN" altLang="en-US" sz="1800" b="1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 SIMULATION SOFTWARE</a:t>
            </a:r>
            <a:endParaRPr lang="en-IN" altLang="en-US" sz="1800" b="1" u="sng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spcBef>
                <a:spcPct val="0"/>
              </a:spcBef>
              <a:defRPr/>
            </a:pPr>
            <a:endParaRPr lang="en-US" b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WordArt 2"/>
          <p:cNvSpPr>
            <a:spLocks noChangeArrowheads="1" noChangeShapeType="1" noTextEdit="1"/>
          </p:cNvSpPr>
          <p:nvPr/>
        </p:nvSpPr>
        <p:spPr bwMode="auto">
          <a:xfrm>
            <a:off x="1219200" y="851208"/>
            <a:ext cx="9753601" cy="5168592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ArchUp">
              <a:avLst>
                <a:gd name="adj" fmla="val 10800000"/>
              </a:avLst>
            </a:prstTxWarp>
          </a:bodyPr>
          <a:lstStyle/>
          <a:p>
            <a:pPr algn="ctr" rtl="0">
              <a:buNone/>
            </a:pPr>
            <a:r>
              <a:rPr lang="en-US" sz="3600" b="1" kern="10" spc="0" dirty="0">
                <a:ln w="6350">
                  <a:solidFill>
                    <a:srgbClr val="000000"/>
                  </a:solidFill>
                  <a:round/>
                </a:ln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MILITARY COLLEGE OF ELECTRONICS AND MECHANICAL ENGINEERING</a:t>
            </a:r>
            <a:endParaRPr lang="en-IN" sz="3600" b="1" kern="10" spc="0" dirty="0">
              <a:ln w="6350">
                <a:solidFill>
                  <a:srgbClr val="000000"/>
                </a:solidFill>
                <a:round/>
              </a:ln>
              <a:solidFill>
                <a:srgbClr val="C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2" descr="Logo MCE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4"/>
          <a:stretch>
            <a:fillRect/>
          </a:stretch>
        </p:blipFill>
        <p:spPr bwMode="auto">
          <a:xfrm>
            <a:off x="4978400" y="1107176"/>
            <a:ext cx="2295579" cy="161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6889" l="9778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575998"/>
            <a:ext cx="1568803" cy="1176602"/>
          </a:xfrm>
          <a:prstGeom prst="rect">
            <a:avLst/>
          </a:prstGeom>
        </p:spPr>
      </p:pic>
      <p:pic>
        <p:nvPicPr>
          <p:cNvPr id="13" name="Picture 2" descr="Logo MCEM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4"/>
          <a:stretch>
            <a:fillRect/>
          </a:stretch>
        </p:blipFill>
        <p:spPr bwMode="auto">
          <a:xfrm>
            <a:off x="9992128" y="657495"/>
            <a:ext cx="1279579" cy="899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4;p27"/>
          <p:cNvSpPr txBox="1"/>
          <p:nvPr/>
        </p:nvSpPr>
        <p:spPr>
          <a:xfrm>
            <a:off x="0" y="0"/>
            <a:ext cx="12192000" cy="97017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r>
              <a:rPr lang="en-US" sz="3200" b="1" u="sng" dirty="0">
                <a:solidFill>
                  <a:schemeClr val="lt1"/>
                </a:solidFill>
              </a:rPr>
              <a:t>TRANSACTION APPROVAL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003BE-D623-2792-A268-986B58686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40" y="1047811"/>
            <a:ext cx="9685119" cy="54478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IN" sz="2800" b="1" u="sng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VIEWING DATA IN TABULAR FORM</a:t>
            </a:r>
            <a:endParaRPr lang="en-IN" sz="2800" b="1" u="sng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53253-29A4-378E-CFC6-371641B6F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532" y="1150096"/>
            <a:ext cx="9514936" cy="521386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IN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JOURNAL ENTRIES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DAE782-DFCF-6113-657B-26CF4055C7EE}"/>
              </a:ext>
            </a:extLst>
          </p:cNvPr>
          <p:cNvSpPr txBox="1"/>
          <p:nvPr/>
        </p:nvSpPr>
        <p:spPr>
          <a:xfrm>
            <a:off x="10498347" y="5130504"/>
            <a:ext cx="1431984" cy="14773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800" dirty="0"/>
              <a:t>Option to export data in excel format for ease of use</a:t>
            </a:r>
            <a:endParaRPr lang="en-IN" sz="18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36E113-7A4A-26C5-4BD7-2FC34A768FE9}"/>
              </a:ext>
            </a:extLst>
          </p:cNvPr>
          <p:cNvCxnSpPr/>
          <p:nvPr/>
        </p:nvCxnSpPr>
        <p:spPr>
          <a:xfrm flipH="1">
            <a:off x="6892506" y="6349042"/>
            <a:ext cx="3605841" cy="103516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7B501-834F-78EC-E227-B37E4ED6416B}"/>
              </a:ext>
            </a:extLst>
          </p:cNvPr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IN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NOTIFICATION SIDEBAR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A756C-A6AE-0A37-C4C7-397F06BA3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33" y="893677"/>
            <a:ext cx="8195334" cy="56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742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F284E-B027-3928-2D3E-A5C3A927A381}"/>
              </a:ext>
            </a:extLst>
          </p:cNvPr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IN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NOTIFICATION SIDEBAR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375728-54B0-7C67-8B7C-8829BE503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96" y="881511"/>
            <a:ext cx="9057736" cy="50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36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3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058400" y="76200"/>
            <a:ext cx="533400" cy="58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7" descr="D:\Eme logo\Logo 2.gif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527905" y="0"/>
            <a:ext cx="529495" cy="711313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37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lt1"/>
                </a:solidFill>
              </a:rPr>
              <a:t>FUTURE IMPLICATIONS</a:t>
            </a:r>
            <a:r>
              <a:rPr lang="en-US" sz="2800" b="1" u="sng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EEB37D-EB0E-BAD9-B629-A23F17E47D65}"/>
              </a:ext>
            </a:extLst>
          </p:cNvPr>
          <p:cNvSpPr txBox="1"/>
          <p:nvPr/>
        </p:nvSpPr>
        <p:spPr>
          <a:xfrm>
            <a:off x="690113" y="974785"/>
            <a:ext cx="10187797" cy="5183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Addition of a monthly balance sheet feature for regular financial summaries. -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Automatic calculation and carry-forward of balances to the next month. - DONE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Generating a list of defaulters for better tracking of outstanding payments. – DONE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Implementing double-entry tally checks to ensure accurate and balanced records. – DONE </a:t>
            </a:r>
            <a:endParaRPr lang="en-IN" sz="2800" dirty="0"/>
          </a:p>
        </p:txBody>
      </p:sp>
      <p:pic>
        <p:nvPicPr>
          <p:cNvPr id="4" name="Graphic 3" descr="Tick with solid fill">
            <a:extLst>
              <a:ext uri="{FF2B5EF4-FFF2-40B4-BE49-F238E27FC236}">
                <a16:creationId xmlns:a16="http://schemas.microsoft.com/office/drawing/2014/main" id="{0078B826-B8C3-47A4-B090-725BC25FF0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1841" y="1778478"/>
            <a:ext cx="408317" cy="408317"/>
          </a:xfrm>
          <a:prstGeom prst="rect">
            <a:avLst/>
          </a:prstGeom>
        </p:spPr>
      </p:pic>
      <p:pic>
        <p:nvPicPr>
          <p:cNvPr id="9" name="Graphic 8" descr="Tick with solid fill">
            <a:extLst>
              <a:ext uri="{FF2B5EF4-FFF2-40B4-BE49-F238E27FC236}">
                <a16:creationId xmlns:a16="http://schemas.microsoft.com/office/drawing/2014/main" id="{5829EDA8-6B9C-E906-CDDF-E270D9D2FF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0113" y="3033623"/>
            <a:ext cx="408317" cy="408317"/>
          </a:xfrm>
          <a:prstGeom prst="rect">
            <a:avLst/>
          </a:prstGeom>
        </p:spPr>
      </p:pic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C0BB0B2C-E20F-0A98-B7D8-F35022CFB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0158" y="5601419"/>
            <a:ext cx="408317" cy="408317"/>
          </a:xfrm>
          <a:prstGeom prst="rect">
            <a:avLst/>
          </a:prstGeom>
        </p:spPr>
      </p:pic>
      <p:pic>
        <p:nvPicPr>
          <p:cNvPr id="11" name="Graphic 10" descr="Tick with solid fill">
            <a:extLst>
              <a:ext uri="{FF2B5EF4-FFF2-40B4-BE49-F238E27FC236}">
                <a16:creationId xmlns:a16="http://schemas.microsoft.com/office/drawing/2014/main" id="{79C682E1-00B2-E716-B501-01A6F9CBDB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0158" y="4341963"/>
            <a:ext cx="408317" cy="4083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0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CHALLENGES</a:t>
            </a:r>
          </a:p>
        </p:txBody>
      </p:sp>
      <p:grpSp>
        <p:nvGrpSpPr>
          <p:cNvPr id="535" name="Google Shape;535;p40"/>
          <p:cNvGrpSpPr/>
          <p:nvPr/>
        </p:nvGrpSpPr>
        <p:grpSpPr>
          <a:xfrm>
            <a:off x="1498862" y="1601655"/>
            <a:ext cx="8882240" cy="4148688"/>
            <a:chOff x="1947008" y="-345581"/>
            <a:chExt cx="8496360" cy="2838252"/>
          </a:xfrm>
        </p:grpSpPr>
        <p:sp>
          <p:nvSpPr>
            <p:cNvPr id="536" name="Google Shape;536;p40"/>
            <p:cNvSpPr/>
            <p:nvPr/>
          </p:nvSpPr>
          <p:spPr>
            <a:xfrm>
              <a:off x="1947008" y="-345581"/>
              <a:ext cx="8496360" cy="2838252"/>
            </a:xfrm>
            <a:prstGeom prst="roundRect">
              <a:avLst>
                <a:gd name="adj" fmla="val 16667"/>
              </a:avLst>
            </a:prstGeom>
            <a:solidFill>
              <a:srgbClr val="F2F2F2">
                <a:alpha val="37647"/>
              </a:srgbClr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0000" dist="20000" dir="5400000" rotWithShape="0">
                <a:srgbClr val="000000">
                  <a:alpha val="37647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0"/>
            <p:cNvSpPr txBox="1"/>
            <p:nvPr/>
          </p:nvSpPr>
          <p:spPr>
            <a:xfrm>
              <a:off x="2085564" y="-207029"/>
              <a:ext cx="8219256" cy="25611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7150" tIns="137150" rIns="137150" bIns="137150" anchor="ctr" anchorCtr="0">
              <a:noAutofit/>
            </a:bodyPr>
            <a:lstStyle/>
            <a:p>
              <a:pPr algn="ctr">
                <a:lnSpc>
                  <a:spcPct val="90000"/>
                </a:lnSpc>
                <a:buClr>
                  <a:schemeClr val="dk1"/>
                </a:buClr>
                <a:buSzPts val="3600"/>
              </a:pPr>
              <a:r>
                <a:rPr lang="en-US" sz="3600" b="1" dirty="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TH</a:t>
              </a:r>
              <a:r>
                <a:rPr lang="en-IN" altLang="en-US" sz="3600" b="1" dirty="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E</a:t>
              </a:r>
              <a:r>
                <a:rPr lang="en-US" sz="3600" b="1" dirty="0">
                  <a:solidFill>
                    <a:schemeClr val="dk1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rPr>
                <a:t> PROJECT IS FEASIBLE AND CAN BE CAN BE EASILY RUN ON ANY SYSTEM WITHOUT THE NEED OF INTERNET</a:t>
              </a:r>
              <a:endParaRPr lang="en-IN" altLang="en-US" sz="3600" b="1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  <p:sp>
        <p:nvSpPr>
          <p:cNvPr id="541" name="Google Shape;541;p40"/>
          <p:cNvSpPr txBox="1"/>
          <p:nvPr/>
        </p:nvSpPr>
        <p:spPr>
          <a:xfrm>
            <a:off x="0" y="4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WAY AHEAD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/>
        </p:nvSpPr>
        <p:spPr>
          <a:xfrm>
            <a:off x="2988" y="4"/>
            <a:ext cx="12173247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PREVIEW</a:t>
            </a:r>
            <a:r>
              <a:rPr lang="en-US" sz="3600" b="1" u="sng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</a:p>
        </p:txBody>
      </p:sp>
      <p:grpSp>
        <p:nvGrpSpPr>
          <p:cNvPr id="115" name="Google Shape;115;p3"/>
          <p:cNvGrpSpPr/>
          <p:nvPr/>
        </p:nvGrpSpPr>
        <p:grpSpPr>
          <a:xfrm>
            <a:off x="459105" y="921141"/>
            <a:ext cx="11271250" cy="5781601"/>
            <a:chOff x="0" y="37334"/>
            <a:chExt cx="11271250" cy="5781601"/>
          </a:xfrm>
        </p:grpSpPr>
        <p:sp>
          <p:nvSpPr>
            <p:cNvPr id="116" name="Google Shape;116;p3"/>
            <p:cNvSpPr/>
            <p:nvPr/>
          </p:nvSpPr>
          <p:spPr>
            <a:xfrm>
              <a:off x="0" y="37334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33926" y="71260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Aim</a:t>
              </a: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0" y="763994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 txBox="1"/>
            <p:nvPr/>
          </p:nvSpPr>
          <p:spPr>
            <a:xfrm>
              <a:off x="33926" y="797920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Scope</a:t>
              </a: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0" y="149065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33926" y="152458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Tech Stack &amp; Dependencies</a:t>
              </a: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0" y="221731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rgbClr val="49ACC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 txBox="1"/>
            <p:nvPr/>
          </p:nvSpPr>
          <p:spPr>
            <a:xfrm>
              <a:off x="33926" y="225124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dirty="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Frontend Application</a:t>
              </a: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0" y="294397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rgbClr val="F7954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 txBox="1"/>
            <p:nvPr/>
          </p:nvSpPr>
          <p:spPr>
            <a:xfrm>
              <a:off x="33926" y="297790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dirty="0">
                  <a:solidFill>
                    <a:schemeClr val="dk1"/>
                  </a:solidFill>
                </a:rPr>
                <a:t>Case based inputs</a:t>
              </a:r>
              <a:endParaRPr lang="en-US" sz="2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0" y="367063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rgbClr val="BF504D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 txBox="1"/>
            <p:nvPr/>
          </p:nvSpPr>
          <p:spPr>
            <a:xfrm>
              <a:off x="33926" y="370456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lvl="0">
                <a:buClr>
                  <a:schemeClr val="dk1"/>
                </a:buClr>
                <a:buSzPts val="2800"/>
              </a:pPr>
              <a:r>
                <a:rPr lang="en-US" sz="2800" dirty="0">
                  <a:solidFill>
                    <a:schemeClr val="dk1"/>
                  </a:solidFill>
                </a:rPr>
                <a:t>Sample based outputs</a:t>
              </a: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0" y="439729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 txBox="1"/>
            <p:nvPr/>
          </p:nvSpPr>
          <p:spPr>
            <a:xfrm>
              <a:off x="33926" y="443122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dirty="0">
                  <a:solidFill>
                    <a:schemeClr val="dk1"/>
                  </a:solidFill>
                </a:rPr>
                <a:t>Future scope</a:t>
              </a:r>
              <a:endParaRPr lang="en-US" sz="2800" dirty="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0" y="5123955"/>
              <a:ext cx="11271250" cy="6949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 txBox="1"/>
            <p:nvPr/>
          </p:nvSpPr>
          <p:spPr>
            <a:xfrm>
              <a:off x="33926" y="5157881"/>
              <a:ext cx="11203398" cy="6271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/>
          <p:cNvSpPr txBox="1"/>
          <p:nvPr/>
        </p:nvSpPr>
        <p:spPr>
          <a:xfrm>
            <a:off x="0" y="2480815"/>
            <a:ext cx="12192000" cy="129286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AIM: TO DESIGN AN ACCOUNTING SOFTWARE TO AUTOMATE THE PROCESS OF EME LEDGER MANAGEMENT</a:t>
            </a:r>
            <a:endParaRPr sz="2800" b="1" u="sng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IN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SCOPE</a:t>
            </a:r>
            <a:endParaRPr lang="en-US" altLang="en-IN" sz="2800" b="1" u="sng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48297531"/>
              </p:ext>
            </p:extLst>
          </p:nvPr>
        </p:nvGraphicFramePr>
        <p:xfrm>
          <a:off x="218440" y="946101"/>
          <a:ext cx="11755120" cy="5692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/>
          <p:cNvSpPr/>
          <p:nvPr/>
        </p:nvSpPr>
        <p:spPr bwMode="white">
          <a:xfrm>
            <a:off x="7352906" y="3260455"/>
            <a:ext cx="4184940" cy="337824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/>
        </p:nvSpPr>
        <p:spPr>
          <a:xfrm>
            <a:off x="0" y="-8807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Tech Stack &amp; Dependencies </a:t>
            </a:r>
          </a:p>
        </p:txBody>
      </p:sp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FD5E11B9-E5BD-C081-2EC4-2EFB64B57716}"/>
              </a:ext>
            </a:extLst>
          </p:cNvPr>
          <p:cNvSpPr/>
          <p:nvPr/>
        </p:nvSpPr>
        <p:spPr bwMode="white">
          <a:xfrm>
            <a:off x="839703" y="921443"/>
            <a:ext cx="10512593" cy="5798533"/>
          </a:xfrm>
          <a:custGeom>
            <a:avLst/>
            <a:gdLst>
              <a:gd name="connsiteX0" fmla="*/ 0 w 10512593"/>
              <a:gd name="connsiteY0" fmla="*/ 0 h 630117"/>
              <a:gd name="connsiteX1" fmla="*/ 10512593 w 10512593"/>
              <a:gd name="connsiteY1" fmla="*/ 0 h 630117"/>
              <a:gd name="connsiteX2" fmla="*/ 10512593 w 10512593"/>
              <a:gd name="connsiteY2" fmla="*/ 630117 h 630117"/>
              <a:gd name="connsiteX3" fmla="*/ 0 w 10512593"/>
              <a:gd name="connsiteY3" fmla="*/ 630117 h 630117"/>
              <a:gd name="connsiteX4" fmla="*/ 0 w 10512593"/>
              <a:gd name="connsiteY4" fmla="*/ 0 h 63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12593" h="630117">
                <a:moveTo>
                  <a:pt x="0" y="0"/>
                </a:moveTo>
                <a:lnTo>
                  <a:pt x="10512593" y="0"/>
                </a:lnTo>
                <a:lnTo>
                  <a:pt x="10512593" y="630117"/>
                </a:lnTo>
                <a:lnTo>
                  <a:pt x="0" y="630117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76996" tIns="35560" rIns="199136" bIns="35560" numCol="1" spcCol="1270" anchor="t" anchorCtr="0">
            <a:noAutofit/>
          </a:bodyPr>
          <a:lstStyle/>
          <a:p>
            <a:pPr marL="285750" lvl="1" indent="-285750" algn="l" defTabSz="1244600" rtl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400" u="sng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Python 3.10.0 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– Core programming language for backend logic and scripting.
</a:t>
            </a:r>
            <a:r>
              <a:rPr lang="en-US" sz="2400" u="sng" kern="1200" dirty="0" err="1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Tkinter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– Standard Python library for building a responsive and user-friendly graphical interface.
</a:t>
            </a:r>
            <a:r>
              <a:rPr lang="en-US" sz="2400" u="sng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MySQL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– Robust relational database system for secure and structured data storage.
</a:t>
            </a:r>
            <a:r>
              <a:rPr lang="en-US" sz="2400" u="sng" kern="1200" dirty="0" err="1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mysql</a:t>
            </a:r>
            <a:r>
              <a:rPr lang="en-US" sz="2400" u="sng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-connector-python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– Library enabling seamless connectivity between Python and MySQL.
</a:t>
            </a:r>
            <a:r>
              <a:rPr lang="en-US" sz="2400" u="sng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Pillow (PIL)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– Python Imaging Library used for handling and displaying images in the application.
</a:t>
            </a:r>
            <a:r>
              <a:rPr lang="en-US" sz="2400" u="sng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Standard Libraries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 – Including `</a:t>
            </a:r>
            <a:r>
              <a:rPr lang="en-US" sz="2400" kern="1200" dirty="0" err="1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os</a:t>
            </a: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`, `sys`, and `io` for file handling and system operations.</a:t>
            </a:r>
            <a:endParaRPr lang="en-US" sz="2400" kern="1200" dirty="0">
              <a:solidFill>
                <a:schemeClr val="dk1"/>
              </a:solidFill>
              <a:latin typeface="Arial" panose="020B0604020202020204"/>
              <a:cs typeface="Arial" panose="020B0604020202020204"/>
            </a:endParaRPr>
          </a:p>
          <a:p>
            <a:pPr lvl="1" algn="l" defTabSz="1244600" rtl="0">
              <a:lnSpc>
                <a:spcPct val="100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sz="2400" kern="1200" dirty="0">
                <a:solidFill>
                  <a:schemeClr val="dk1"/>
                </a:solidFill>
                <a:latin typeface="Arial" panose="020B0604020202020204"/>
                <a:cs typeface="Arial" panose="020B0604020202020204"/>
                <a:sym typeface="Arial" panose="020B0604020202020204"/>
              </a:rPr>
              <a:t>*All components work together to deliver a reliable, interactive, and efficient ledger management solution.*</a:t>
            </a:r>
            <a:endParaRPr lang="en-US" sz="2400" kern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38;p18">
            <a:extLst>
              <a:ext uri="{FF2B5EF4-FFF2-40B4-BE49-F238E27FC236}">
                <a16:creationId xmlns:a16="http://schemas.microsoft.com/office/drawing/2014/main" id="{06410CCB-6E57-A7B4-F385-C06DFC7CC1E2}"/>
              </a:ext>
            </a:extLst>
          </p:cNvPr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LOGIN </a:t>
            </a:r>
            <a:r>
              <a:rPr lang="en-US" sz="2800" b="1" u="sng" dirty="0">
                <a:solidFill>
                  <a:schemeClr val="lt1"/>
                </a:solidFill>
              </a:rPr>
              <a:t>PAGE</a:t>
            </a:r>
            <a:endParaRPr lang="en-US" sz="2800" b="1" u="sng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4DE07A-29D5-CCF8-11C6-5B41535D7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" y="1347496"/>
            <a:ext cx="5483428" cy="4811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78B4DA-A56D-14F7-6AAD-5014439BA4A1}"/>
              </a:ext>
            </a:extLst>
          </p:cNvPr>
          <p:cNvSpPr txBox="1"/>
          <p:nvPr/>
        </p:nvSpPr>
        <p:spPr>
          <a:xfrm>
            <a:off x="6323162" y="1720969"/>
            <a:ext cx="56503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/>
              <a:t>USER AUTHENTICATION PAGE FOR DIFFERENT ROLES</a:t>
            </a:r>
          </a:p>
          <a:p>
            <a:pPr algn="just"/>
            <a:endParaRPr lang="en-US" sz="1800" dirty="0"/>
          </a:p>
          <a:p>
            <a:pPr algn="just"/>
            <a:r>
              <a:rPr lang="en-IN" sz="1800" u="sng" dirty="0"/>
              <a:t>ADMIN</a:t>
            </a:r>
            <a:r>
              <a:rPr lang="en-IN" sz="1800" dirty="0"/>
              <a:t> :- Has all permissions from adding and viewing transaction and finally approving them.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u="sng" dirty="0"/>
              <a:t>ACCOUNTANT</a:t>
            </a:r>
            <a:r>
              <a:rPr lang="en-IN" sz="1800" dirty="0"/>
              <a:t> :- Has the ability to add and view transactions but requires approval from the admin</a:t>
            </a:r>
          </a:p>
          <a:p>
            <a:pPr algn="just"/>
            <a:endParaRPr lang="en-IN" sz="1800" dirty="0"/>
          </a:p>
          <a:p>
            <a:pPr algn="just"/>
            <a:r>
              <a:rPr lang="en-IN" sz="1800" u="sng" dirty="0"/>
              <a:t>VIEWER</a:t>
            </a:r>
            <a:r>
              <a:rPr lang="en-IN" sz="1800" dirty="0"/>
              <a:t> :- Can only view transactions that have been approved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67162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8"/>
          <p:cNvSpPr txBox="1"/>
          <p:nvPr/>
        </p:nvSpPr>
        <p:spPr>
          <a:xfrm>
            <a:off x="0" y="2"/>
            <a:ext cx="12192000" cy="8000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u="sng" dirty="0">
                <a:solidFill>
                  <a:schemeClr val="lt1"/>
                </a:solidFill>
              </a:rPr>
              <a:t>APPLICATION FRONTEND</a:t>
            </a:r>
            <a:endParaRPr lang="en-US" sz="2800" b="1" u="sng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3" name="Google Shape;353;p18"/>
          <p:cNvSpPr txBox="1"/>
          <p:nvPr/>
        </p:nvSpPr>
        <p:spPr>
          <a:xfrm>
            <a:off x="4858740" y="6328983"/>
            <a:ext cx="25944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u="sng" dirty="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  <a:t>MAIN 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1CCBC5-D22A-3BEF-5B1A-67E764233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108" y="800101"/>
            <a:ext cx="7917472" cy="55288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0" y="-30480"/>
            <a:ext cx="12192000" cy="800099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/>
          <a:p>
            <a:pPr algn="ctr">
              <a:spcBef>
                <a:spcPct val="0"/>
              </a:spcBef>
              <a:defRPr/>
            </a:pPr>
            <a:r>
              <a:rPr lang="en-US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</a:t>
            </a:r>
            <a:r>
              <a:rPr lang="en-IN" sz="2800" b="1" u="sng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DDING NEW TRANSACTIONS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23819" y="3639106"/>
            <a:ext cx="303784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INCOMING TRANSACTION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62512" y="6511257"/>
            <a:ext cx="276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altLang="en-US" b="1" u="sng" dirty="0">
                <a:solidFill>
                  <a:schemeClr val="tx1"/>
                </a:solidFill>
              </a:rPr>
              <a:t>OUTGOING TRANSACTION</a:t>
            </a:r>
          </a:p>
        </p:txBody>
      </p:sp>
      <p:sp>
        <p:nvSpPr>
          <p:cNvPr id="2" name="TextBox 10"/>
          <p:cNvSpPr txBox="1"/>
          <p:nvPr/>
        </p:nvSpPr>
        <p:spPr>
          <a:xfrm>
            <a:off x="1684021" y="6126593"/>
            <a:ext cx="53517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b="1" u="sng" dirty="0">
                <a:solidFill>
                  <a:schemeClr val="tx1"/>
                </a:solidFill>
              </a:rPr>
              <a:t>INPUT OFINCOMING/OUTGOING PAYMENT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F33DD-E7B5-3700-9B62-09F16674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4" y="1162835"/>
            <a:ext cx="6431319" cy="45323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A608C-34B9-84A9-980D-CE516718C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2640" y="769619"/>
            <a:ext cx="4136317" cy="2911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09921A-A4EA-CA11-7D7C-6E3391C43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625" y="3945811"/>
            <a:ext cx="4124331" cy="26085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4;p27"/>
          <p:cNvSpPr txBox="1"/>
          <p:nvPr/>
        </p:nvSpPr>
        <p:spPr>
          <a:xfrm>
            <a:off x="0" y="2"/>
            <a:ext cx="12192000" cy="86731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</a:pPr>
            <a:r>
              <a:rPr lang="en-US" sz="3200" b="1" u="sng" dirty="0">
                <a:solidFill>
                  <a:schemeClr val="lt1"/>
                </a:solidFill>
              </a:rPr>
              <a:t>CASE BASED INPUTS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3F98FC-1E29-7CEE-8733-4BF5D0410704}"/>
              </a:ext>
            </a:extLst>
          </p:cNvPr>
          <p:cNvSpPr txBox="1"/>
          <p:nvPr/>
        </p:nvSpPr>
        <p:spPr>
          <a:xfrm>
            <a:off x="1061049" y="5236234"/>
            <a:ext cx="39163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Payment for new fixed deposit</a:t>
            </a:r>
            <a:endParaRPr lang="en-IN" sz="1600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22578B-46D6-B62D-D91B-B8D15EF8EB56}"/>
              </a:ext>
            </a:extLst>
          </p:cNvPr>
          <p:cNvSpPr txBox="1"/>
          <p:nvPr/>
        </p:nvSpPr>
        <p:spPr>
          <a:xfrm>
            <a:off x="6321932" y="5104442"/>
            <a:ext cx="60945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Payment for purchase of new Property</a:t>
            </a:r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A14579-14EC-18DC-B526-DE3A513656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3" r="5739"/>
          <a:stretch>
            <a:fillRect/>
          </a:stretch>
        </p:blipFill>
        <p:spPr>
          <a:xfrm>
            <a:off x="98068" y="1431985"/>
            <a:ext cx="5848492" cy="33699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51C81-0CC4-49B1-CE14-BB626CE53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230" y="1431986"/>
            <a:ext cx="5596174" cy="33699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416</Words>
  <Application>Microsoft Office PowerPoint</Application>
  <PresentationFormat>Widescreen</PresentationFormat>
  <Paragraphs>62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SARK JAYATHIALAK</dc:creator>
  <cp:lastModifiedBy>MEHUL ASHRA (RA2211032010022)</cp:lastModifiedBy>
  <cp:revision>62</cp:revision>
  <dcterms:created xsi:type="dcterms:W3CDTF">2022-11-04T04:38:00Z</dcterms:created>
  <dcterms:modified xsi:type="dcterms:W3CDTF">2025-07-04T18:48:54Z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CD8A7BCAC814475E9CE821B77AF9F64F</vt:lpwstr>
  </property>
  <property fmtid="{D5CDD505-2E9C-101B-9397-08002B2CF9AE}" pid="3" name="KSOProductBuildVer">
    <vt:lpwstr>1033-11.2.0.11380</vt:lpwstr>
  </property>
</Properties>
</file>